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oppins Bold" charset="1" panose="00000800000000000000"/>
      <p:regular r:id="rId16"/>
    </p:embeddedFont>
    <p:embeddedFont>
      <p:font typeface="League Spartan" charset="1" panose="00000800000000000000"/>
      <p:regular r:id="rId17"/>
    </p:embeddedFont>
    <p:embeddedFont>
      <p:font typeface="Poppins" charset="1" panose="000005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777999">
            <a:off x="-892010" y="-5020865"/>
            <a:ext cx="20072021" cy="20328731"/>
          </a:xfrm>
          <a:custGeom>
            <a:avLst/>
            <a:gdLst/>
            <a:ahLst/>
            <a:cxnLst/>
            <a:rect r="r" b="b" t="t" l="l"/>
            <a:pathLst>
              <a:path h="20328731" w="20072021">
                <a:moveTo>
                  <a:pt x="0" y="13221623"/>
                </a:moveTo>
                <a:lnTo>
                  <a:pt x="12634857" y="0"/>
                </a:lnTo>
                <a:lnTo>
                  <a:pt x="20072020" y="7107107"/>
                </a:lnTo>
                <a:lnTo>
                  <a:pt x="7437163" y="20328730"/>
                </a:lnTo>
                <a:lnTo>
                  <a:pt x="0" y="13221623"/>
                </a:lnTo>
                <a:close/>
              </a:path>
            </a:pathLst>
          </a:custGeom>
          <a:blipFill>
            <a:blip r:embed="rId2"/>
            <a:stretch>
              <a:fillRect l="-2261" t="-1601" r="-2261" b="-1601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72230" y="302492"/>
            <a:ext cx="9727888" cy="9332602"/>
            <a:chOff x="0" y="0"/>
            <a:chExt cx="862890" cy="8278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62890" cy="827827"/>
            </a:xfrm>
            <a:custGeom>
              <a:avLst/>
              <a:gdLst/>
              <a:ahLst/>
              <a:cxnLst/>
              <a:rect r="r" b="b" t="t" l="l"/>
              <a:pathLst>
                <a:path h="827827" w="862890">
                  <a:moveTo>
                    <a:pt x="431445" y="0"/>
                  </a:moveTo>
                  <a:cubicBezTo>
                    <a:pt x="193165" y="0"/>
                    <a:pt x="0" y="185315"/>
                    <a:pt x="0" y="413913"/>
                  </a:cubicBezTo>
                  <a:cubicBezTo>
                    <a:pt x="0" y="642512"/>
                    <a:pt x="193165" y="827827"/>
                    <a:pt x="431445" y="827827"/>
                  </a:cubicBezTo>
                  <a:cubicBezTo>
                    <a:pt x="669725" y="827827"/>
                    <a:pt x="862890" y="642512"/>
                    <a:pt x="862890" y="413913"/>
                  </a:cubicBezTo>
                  <a:cubicBezTo>
                    <a:pt x="862890" y="185315"/>
                    <a:pt x="669725" y="0"/>
                    <a:pt x="431445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80896" y="20459"/>
              <a:ext cx="701098" cy="7297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250406" y="769289"/>
            <a:ext cx="4421361" cy="8748423"/>
            <a:chOff x="0" y="0"/>
            <a:chExt cx="2620010" cy="51841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6933" t="-1668" r="-4735" b="-4696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209180" y="3051479"/>
            <a:ext cx="7921978" cy="1832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39"/>
              </a:lnSpc>
              <a:spcBef>
                <a:spcPct val="0"/>
              </a:spcBef>
            </a:pPr>
            <a:r>
              <a:rPr lang="en-US" b="true" sz="5100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Jak funguje měření kroků a fyzické aktivity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09180" y="4712639"/>
            <a:ext cx="7921978" cy="2240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19"/>
              </a:lnSpc>
              <a:spcBef>
                <a:spcPct val="0"/>
              </a:spcBef>
            </a:pPr>
            <a:r>
              <a:rPr lang="en-US" b="true" sz="62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pomocí mobilního telefonu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22926" y="5797632"/>
            <a:ext cx="8887018" cy="888701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1427266">
            <a:off x="12094138" y="4528550"/>
            <a:ext cx="3556881" cy="7037901"/>
            <a:chOff x="0" y="0"/>
            <a:chExt cx="2620010" cy="51841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t="0" r="-58351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8713388" y="1860297"/>
            <a:ext cx="4627172" cy="9155655"/>
            <a:chOff x="0" y="0"/>
            <a:chExt cx="2620010" cy="518414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t="0" r="-58351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2005352" y="3702532"/>
            <a:ext cx="1042538" cy="47625"/>
            <a:chOff x="0" y="0"/>
            <a:chExt cx="274578" cy="1254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274578" cy="12543"/>
            </a:xfrm>
            <a:custGeom>
              <a:avLst/>
              <a:gdLst/>
              <a:ahLst/>
              <a:cxnLst/>
              <a:rect r="r" b="b" t="t" l="l"/>
              <a:pathLst>
                <a:path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274578" cy="6969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2005352" y="2792780"/>
            <a:ext cx="2419171" cy="8978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3"/>
              </a:lnSpc>
            </a:pPr>
            <a:r>
              <a:rPr lang="en-US" sz="566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Zdroje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872663" y="4271772"/>
            <a:ext cx="2786896" cy="2381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Chat GPT</a:t>
            </a:r>
          </a:p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Wikipedia</a:t>
            </a:r>
          </a:p>
          <a:p>
            <a:pPr algn="ctr">
              <a:lnSpc>
                <a:spcPts val="6299"/>
              </a:lnSpc>
            </a:pPr>
            <a:r>
              <a:rPr lang="en-US" sz="4499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Google</a:t>
            </a:r>
          </a:p>
        </p:txBody>
      </p:sp>
      <p:sp>
        <p:nvSpPr>
          <p:cNvPr name="Freeform 30" id="30"/>
          <p:cNvSpPr/>
          <p:nvPr/>
        </p:nvSpPr>
        <p:spPr>
          <a:xfrm flipH="false" flipV="false" rot="0">
            <a:off x="16109943" y="8369458"/>
            <a:ext cx="1976844" cy="1917542"/>
          </a:xfrm>
          <a:custGeom>
            <a:avLst/>
            <a:gdLst/>
            <a:ahLst/>
            <a:cxnLst/>
            <a:rect r="r" b="b" t="t" l="l"/>
            <a:pathLst>
              <a:path h="1917542" w="1976844">
                <a:moveTo>
                  <a:pt x="0" y="0"/>
                </a:moveTo>
                <a:lnTo>
                  <a:pt x="1976844" y="0"/>
                </a:lnTo>
                <a:lnTo>
                  <a:pt x="1976844" y="1917542"/>
                </a:lnTo>
                <a:lnTo>
                  <a:pt x="0" y="19175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589" r="0" b="-589"/>
            </a:stretch>
          </a:blipFill>
        </p:spPr>
      </p:sp>
    </p:spTree>
  </p:cSld>
  <p:clrMapOvr>
    <a:masterClrMapping/>
  </p:clrMapOvr>
  <p:transition spd="slow">
    <p:push dir="d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627999">
            <a:off x="-1015814" y="-4897831"/>
            <a:ext cx="20319628" cy="20082662"/>
          </a:xfrm>
          <a:custGeom>
            <a:avLst/>
            <a:gdLst/>
            <a:ahLst/>
            <a:cxnLst/>
            <a:rect r="r" b="b" t="t" l="l"/>
            <a:pathLst>
              <a:path h="20082662" w="20319628">
                <a:moveTo>
                  <a:pt x="7120077" y="0"/>
                </a:moveTo>
                <a:lnTo>
                  <a:pt x="20319628" y="12657914"/>
                </a:lnTo>
                <a:lnTo>
                  <a:pt x="13199551" y="20082662"/>
                </a:lnTo>
                <a:lnTo>
                  <a:pt x="0" y="7424748"/>
                </a:lnTo>
                <a:lnTo>
                  <a:pt x="7120077" y="0"/>
                </a:lnTo>
                <a:close/>
              </a:path>
            </a:pathLst>
          </a:custGeom>
          <a:blipFill>
            <a:blip r:embed="rId2"/>
            <a:stretch>
              <a:fillRect l="-1630" t="-2239" r="-1630" b="-2239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5420731"/>
            <a:ext cx="9163193" cy="9163193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19050"/>
              <a:ext cx="660400" cy="717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681205" y="1484020"/>
            <a:ext cx="4180995" cy="8272818"/>
            <a:chOff x="0" y="0"/>
            <a:chExt cx="2620010" cy="51841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3"/>
              <a:stretch>
                <a:fillRect l="-10947" t="0" r="-10947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949776" y="3987921"/>
            <a:ext cx="2915550" cy="5768917"/>
            <a:chOff x="0" y="0"/>
            <a:chExt cx="2620010" cy="518414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-20250" t="-24754" r="-20358" b="-3414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grpSp>
        <p:nvGrpSpPr>
          <p:cNvPr name="Group 26" id="26"/>
          <p:cNvGrpSpPr>
            <a:grpSpLocks noChangeAspect="true"/>
          </p:cNvGrpSpPr>
          <p:nvPr/>
        </p:nvGrpSpPr>
        <p:grpSpPr>
          <a:xfrm rot="0">
            <a:off x="5717654" y="5227476"/>
            <a:ext cx="2289092" cy="4529361"/>
            <a:chOff x="0" y="0"/>
            <a:chExt cx="2620010" cy="518414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-163149" t="-10133" r="-315426" b="0"/>
              </a:stretch>
            </a:blip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35" id="35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  <p:sp>
        <p:nvSpPr>
          <p:cNvPr name="TextBox 36" id="36"/>
          <p:cNvSpPr txBox="true"/>
          <p:nvPr/>
        </p:nvSpPr>
        <p:spPr>
          <a:xfrm rot="0">
            <a:off x="8746193" y="3525256"/>
            <a:ext cx="9237315" cy="3762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50"/>
              </a:lnSpc>
            </a:pPr>
            <a:r>
              <a:rPr lang="en-US" sz="500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Měření kroků a fyzické aktivity pomocí mobilního telefonu je založeno na několika senzorech a technologiích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11011043" y="7746305"/>
            <a:ext cx="5263896" cy="2010533"/>
            <a:chOff x="0" y="0"/>
            <a:chExt cx="1386376" cy="529523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21438"/>
              <a:ext cx="1359272" cy="486646"/>
            </a:xfrm>
            <a:custGeom>
              <a:avLst/>
              <a:gdLst/>
              <a:ahLst/>
              <a:cxnLst/>
              <a:rect r="r" b="b" t="t" l="l"/>
              <a:pathLst>
                <a:path h="486646" w="1359272">
                  <a:moveTo>
                    <a:pt x="1344477" y="216027"/>
                  </a:moveTo>
                  <a:lnTo>
                    <a:pt x="1021875" y="5858"/>
                  </a:lnTo>
                  <a:cubicBezTo>
                    <a:pt x="1013543" y="430"/>
                    <a:pt x="1002907" y="0"/>
                    <a:pt x="994164" y="4739"/>
                  </a:cubicBezTo>
                  <a:cubicBezTo>
                    <a:pt x="985422" y="9478"/>
                    <a:pt x="979976" y="18623"/>
                    <a:pt x="979976" y="28568"/>
                  </a:cubicBezTo>
                  <a:lnTo>
                    <a:pt x="979976" y="131756"/>
                  </a:lnTo>
                  <a:cubicBezTo>
                    <a:pt x="979976" y="145019"/>
                    <a:pt x="974708" y="157738"/>
                    <a:pt x="965330" y="167116"/>
                  </a:cubicBezTo>
                  <a:cubicBezTo>
                    <a:pt x="955952" y="176494"/>
                    <a:pt x="943233" y="181762"/>
                    <a:pt x="929970" y="181762"/>
                  </a:cubicBezTo>
                  <a:lnTo>
                    <a:pt x="50006" y="181762"/>
                  </a:lnTo>
                  <a:cubicBezTo>
                    <a:pt x="36743" y="181762"/>
                    <a:pt x="24024" y="187030"/>
                    <a:pt x="14646" y="196408"/>
                  </a:cubicBezTo>
                  <a:cubicBezTo>
                    <a:pt x="5268" y="205786"/>
                    <a:pt x="0" y="218505"/>
                    <a:pt x="0" y="231768"/>
                  </a:cubicBezTo>
                  <a:lnTo>
                    <a:pt x="0" y="254879"/>
                  </a:lnTo>
                  <a:cubicBezTo>
                    <a:pt x="0" y="268142"/>
                    <a:pt x="5268" y="280861"/>
                    <a:pt x="14646" y="290239"/>
                  </a:cubicBezTo>
                  <a:cubicBezTo>
                    <a:pt x="24024" y="299617"/>
                    <a:pt x="36743" y="304885"/>
                    <a:pt x="50006" y="304885"/>
                  </a:cubicBezTo>
                  <a:lnTo>
                    <a:pt x="929970" y="304885"/>
                  </a:lnTo>
                  <a:cubicBezTo>
                    <a:pt x="943233" y="304885"/>
                    <a:pt x="955952" y="310154"/>
                    <a:pt x="965330" y="319531"/>
                  </a:cubicBezTo>
                  <a:cubicBezTo>
                    <a:pt x="974708" y="328909"/>
                    <a:pt x="979976" y="341629"/>
                    <a:pt x="979976" y="354891"/>
                  </a:cubicBezTo>
                  <a:lnTo>
                    <a:pt x="979976" y="458079"/>
                  </a:lnTo>
                  <a:cubicBezTo>
                    <a:pt x="979976" y="468024"/>
                    <a:pt x="985422" y="477169"/>
                    <a:pt x="994164" y="481908"/>
                  </a:cubicBezTo>
                  <a:cubicBezTo>
                    <a:pt x="1002907" y="486647"/>
                    <a:pt x="1013543" y="486217"/>
                    <a:pt x="1021875" y="480789"/>
                  </a:cubicBezTo>
                  <a:lnTo>
                    <a:pt x="1344477" y="270620"/>
                  </a:lnTo>
                  <a:cubicBezTo>
                    <a:pt x="1353706" y="264607"/>
                    <a:pt x="1359272" y="254338"/>
                    <a:pt x="1359272" y="243324"/>
                  </a:cubicBezTo>
                  <a:cubicBezTo>
                    <a:pt x="1359272" y="232309"/>
                    <a:pt x="1353706" y="222040"/>
                    <a:pt x="1344477" y="216027"/>
                  </a:cubicBezTo>
                  <a:close/>
                </a:path>
              </a:pathLst>
            </a:custGeom>
            <a:solidFill>
              <a:srgbClr val="1F2020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146050"/>
              <a:ext cx="1284776" cy="1802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898000">
            <a:off x="-779200" y="-5105372"/>
            <a:ext cx="19846400" cy="20497744"/>
          </a:xfrm>
          <a:custGeom>
            <a:avLst/>
            <a:gdLst/>
            <a:ahLst/>
            <a:cxnLst/>
            <a:rect r="r" b="b" t="t" l="l"/>
            <a:pathLst>
              <a:path h="20497744" w="19846400">
                <a:moveTo>
                  <a:pt x="0" y="13654519"/>
                </a:moveTo>
                <a:lnTo>
                  <a:pt x="12165733" y="0"/>
                </a:lnTo>
                <a:lnTo>
                  <a:pt x="19846400" y="6843225"/>
                </a:lnTo>
                <a:lnTo>
                  <a:pt x="7680667" y="20497744"/>
                </a:lnTo>
                <a:lnTo>
                  <a:pt x="0" y="13654519"/>
                </a:lnTo>
                <a:close/>
              </a:path>
            </a:pathLst>
          </a:custGeom>
          <a:blipFill>
            <a:blip r:embed="rId2"/>
            <a:stretch>
              <a:fillRect l="-2862" t="-1182" r="-2862" b="-118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10247"/>
            <a:ext cx="5298561" cy="5754113"/>
          </a:xfrm>
          <a:custGeom>
            <a:avLst/>
            <a:gdLst/>
            <a:ahLst/>
            <a:cxnLst/>
            <a:rect r="r" b="b" t="t" l="l"/>
            <a:pathLst>
              <a:path h="5754113" w="5298561">
                <a:moveTo>
                  <a:pt x="0" y="0"/>
                </a:moveTo>
                <a:lnTo>
                  <a:pt x="5298561" y="0"/>
                </a:lnTo>
                <a:lnTo>
                  <a:pt x="5298561" y="5754113"/>
                </a:lnTo>
                <a:lnTo>
                  <a:pt x="0" y="5754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038" t="-10672" r="-15212" b="-742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937834" y="3754143"/>
            <a:ext cx="6423597" cy="6423597"/>
          </a:xfrm>
          <a:custGeom>
            <a:avLst/>
            <a:gdLst/>
            <a:ahLst/>
            <a:cxnLst/>
            <a:rect r="r" b="b" t="t" l="l"/>
            <a:pathLst>
              <a:path h="6423597" w="6423597">
                <a:moveTo>
                  <a:pt x="0" y="0"/>
                </a:moveTo>
                <a:lnTo>
                  <a:pt x="6423596" y="0"/>
                </a:lnTo>
                <a:lnTo>
                  <a:pt x="6423596" y="6423597"/>
                </a:lnTo>
                <a:lnTo>
                  <a:pt x="0" y="642359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5671163"/>
            <a:ext cx="9551090" cy="3587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83"/>
              </a:lnSpc>
              <a:spcBef>
                <a:spcPct val="0"/>
              </a:spcBef>
            </a:pPr>
            <a:r>
              <a:rPr lang="en-US" b="true" sz="3774" u="sng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Akcelerometr</a:t>
            </a:r>
          </a:p>
          <a:p>
            <a:pPr algn="l">
              <a:lnSpc>
                <a:spcPts val="4583"/>
              </a:lnSpc>
              <a:spcBef>
                <a:spcPct val="0"/>
              </a:spcBef>
            </a:pPr>
            <a:r>
              <a:rPr lang="en-US" b="true" sz="3274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-Hlavní senzor používaný pro měření kroků</a:t>
            </a:r>
          </a:p>
          <a:p>
            <a:pPr algn="l">
              <a:lnSpc>
                <a:spcPts val="4583"/>
              </a:lnSpc>
              <a:spcBef>
                <a:spcPct val="0"/>
              </a:spcBef>
            </a:pPr>
            <a:r>
              <a:rPr lang="en-US" b="true" sz="3274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- Detekuje změny v pohybu a orientaci telefonu </a:t>
            </a:r>
          </a:p>
          <a:p>
            <a:pPr algn="l">
              <a:lnSpc>
                <a:spcPts val="4583"/>
              </a:lnSpc>
              <a:spcBef>
                <a:spcPct val="0"/>
              </a:spcBef>
            </a:pPr>
            <a:r>
              <a:rPr lang="en-US" b="true" sz="3274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- Analyzuje vzorce pohybu typické pro chůzi nebo běh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61761" y="904875"/>
            <a:ext cx="9497539" cy="3544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13"/>
              </a:lnSpc>
              <a:spcBef>
                <a:spcPct val="0"/>
              </a:spcBef>
            </a:pPr>
            <a:r>
              <a:rPr lang="en-US" b="true" sz="4224" u="sng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Gyroskop</a:t>
            </a:r>
          </a:p>
          <a:p>
            <a:pPr algn="l">
              <a:lnSpc>
                <a:spcPts val="5493"/>
              </a:lnSpc>
              <a:spcBef>
                <a:spcPct val="0"/>
              </a:spcBef>
            </a:pPr>
            <a:r>
              <a:rPr lang="en-US" b="true" sz="3924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- Měří rotaci a orientaci zařízení </a:t>
            </a:r>
          </a:p>
          <a:p>
            <a:pPr algn="l">
              <a:lnSpc>
                <a:spcPts val="5493"/>
              </a:lnSpc>
              <a:spcBef>
                <a:spcPct val="0"/>
              </a:spcBef>
            </a:pPr>
            <a:r>
              <a:rPr lang="en-US" b="true" sz="3924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- Pomáhá rozlišit mezi různými typy pohybu (např. chůze vs. jízda na kole) </a:t>
            </a:r>
          </a:p>
        </p:txBody>
      </p:sp>
    </p:spTree>
  </p:cSld>
  <p:clrMapOvr>
    <a:masterClrMapping/>
  </p:clrMapOvr>
  <p:transition spd="slow">
    <p:push dir="r"/>
  </p:transition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748000">
            <a:off x="-918307" y="-4997799"/>
            <a:ext cx="20124615" cy="20282599"/>
          </a:xfrm>
          <a:custGeom>
            <a:avLst/>
            <a:gdLst/>
            <a:ahLst/>
            <a:cxnLst/>
            <a:rect r="r" b="b" t="t" l="l"/>
            <a:pathLst>
              <a:path h="20282599" w="20124615">
                <a:moveTo>
                  <a:pt x="7374859" y="0"/>
                </a:moveTo>
                <a:lnTo>
                  <a:pt x="20124614" y="13110861"/>
                </a:lnTo>
                <a:lnTo>
                  <a:pt x="12749755" y="20282598"/>
                </a:lnTo>
                <a:lnTo>
                  <a:pt x="0" y="7171737"/>
                </a:lnTo>
                <a:lnTo>
                  <a:pt x="7374859" y="0"/>
                </a:lnTo>
                <a:close/>
              </a:path>
            </a:pathLst>
          </a:custGeom>
          <a:blipFill>
            <a:blip r:embed="rId2"/>
            <a:stretch>
              <a:fillRect l="-2130" t="-1724" r="-2130" b="-17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683070" y="360691"/>
            <a:ext cx="3223964" cy="5970671"/>
          </a:xfrm>
          <a:custGeom>
            <a:avLst/>
            <a:gdLst/>
            <a:ahLst/>
            <a:cxnLst/>
            <a:rect r="r" b="b" t="t" l="l"/>
            <a:pathLst>
              <a:path h="5970671" w="3223964">
                <a:moveTo>
                  <a:pt x="0" y="0"/>
                </a:moveTo>
                <a:lnTo>
                  <a:pt x="3223965" y="0"/>
                </a:lnTo>
                <a:lnTo>
                  <a:pt x="3223965" y="5970670"/>
                </a:lnTo>
                <a:lnTo>
                  <a:pt x="0" y="59706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2662" t="0" r="-74265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4455577"/>
            <a:ext cx="7439927" cy="5579945"/>
          </a:xfrm>
          <a:custGeom>
            <a:avLst/>
            <a:gdLst/>
            <a:ahLst/>
            <a:cxnLst/>
            <a:rect r="r" b="b" t="t" l="l"/>
            <a:pathLst>
              <a:path h="5579945" w="7439927">
                <a:moveTo>
                  <a:pt x="0" y="0"/>
                </a:moveTo>
                <a:lnTo>
                  <a:pt x="7439927" y="0"/>
                </a:lnTo>
                <a:lnTo>
                  <a:pt x="7439927" y="5579945"/>
                </a:lnTo>
                <a:lnTo>
                  <a:pt x="0" y="557994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76300"/>
            <a:ext cx="11323166" cy="339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9"/>
              </a:lnSpc>
            </a:pPr>
            <a:r>
              <a:rPr lang="en-US" sz="5499" u="sng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GPS</a:t>
            </a:r>
            <a:r>
              <a:rPr lang="en-US" sz="5499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</a:p>
          <a:p>
            <a:pPr algn="l">
              <a:lnSpc>
                <a:spcPts val="6299"/>
              </a:lnSpc>
            </a:pPr>
            <a:r>
              <a:rPr lang="en-US" sz="450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- Sleduje polohu a rychlost pohybu</a:t>
            </a:r>
          </a:p>
          <a:p>
            <a:pPr algn="l">
              <a:lnSpc>
                <a:spcPts val="6299"/>
              </a:lnSpc>
            </a:pPr>
            <a:r>
              <a:rPr lang="en-US" sz="450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- Užitečné pro měření vzdálenosti při venkovních aktivitách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439927" y="5932169"/>
            <a:ext cx="9819373" cy="3326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99"/>
              </a:lnSpc>
            </a:pPr>
            <a:r>
              <a:rPr lang="en-US" sz="4999" u="sng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Barometr</a:t>
            </a:r>
          </a:p>
          <a:p>
            <a:pPr algn="l">
              <a:lnSpc>
                <a:spcPts val="6439"/>
              </a:lnSpc>
            </a:pPr>
            <a:r>
              <a:rPr lang="en-US" sz="4599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- Měří změny nadmořské výšky</a:t>
            </a:r>
          </a:p>
          <a:p>
            <a:pPr algn="l">
              <a:lnSpc>
                <a:spcPts val="6439"/>
              </a:lnSpc>
            </a:pPr>
            <a:r>
              <a:rPr lang="en-US" sz="4599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- Pomáhá detekovat chůzi do schodů nebo po svahu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1999">
            <a:off x="-62156" y="-111328"/>
            <a:ext cx="18412311" cy="10509657"/>
          </a:xfrm>
          <a:custGeom>
            <a:avLst/>
            <a:gdLst/>
            <a:ahLst/>
            <a:cxnLst/>
            <a:rect r="r" b="b" t="t" l="l"/>
            <a:pathLst>
              <a:path h="10509657" w="18412311">
                <a:moveTo>
                  <a:pt x="0" y="223424"/>
                </a:moveTo>
                <a:lnTo>
                  <a:pt x="18286635" y="0"/>
                </a:lnTo>
                <a:lnTo>
                  <a:pt x="18412312" y="10286232"/>
                </a:lnTo>
                <a:lnTo>
                  <a:pt x="125677" y="10509656"/>
                </a:lnTo>
                <a:lnTo>
                  <a:pt x="0" y="223424"/>
                </a:lnTo>
                <a:close/>
              </a:path>
            </a:pathLst>
          </a:custGeom>
          <a:blipFill>
            <a:blip r:embed="rId2"/>
            <a:stretch>
              <a:fillRect l="-11772" t="-42650" r="-11992" b="-7417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6075679"/>
            <a:ext cx="8489538" cy="3253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19"/>
              </a:lnSpc>
              <a:spcBef>
                <a:spcPct val="0"/>
              </a:spcBef>
            </a:pPr>
            <a:r>
              <a:rPr lang="en-US" b="true" sz="4299" u="sng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Algoritmy a strojové učení</a:t>
            </a:r>
          </a:p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b="true" sz="3499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- Zpracovávají data ze senzorů</a:t>
            </a:r>
          </a:p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b="true" sz="3499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- Identifikují vzorce pohybu a filtrují nechtěné pohyby </a:t>
            </a:r>
          </a:p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b="true" sz="3499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- Vylepšují přesnost měření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04875"/>
            <a:ext cx="8722869" cy="4519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59"/>
              </a:lnSpc>
              <a:spcBef>
                <a:spcPct val="0"/>
              </a:spcBef>
            </a:pPr>
            <a:r>
              <a:rPr lang="en-US" b="true" sz="4399" u="sng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Fitness aplikace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- Shromažďují a interpretují data ze senzorů 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- Poskytují uživatelské rozhraní pro zobrazení statistik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b="true" sz="3500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- Mohou odhadovat spálené kalorie na základě pohybu a osobních údajů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775409" y="1714720"/>
            <a:ext cx="7733132" cy="7418901"/>
            <a:chOff x="0" y="0"/>
            <a:chExt cx="862890" cy="8278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62890" cy="827827"/>
            </a:xfrm>
            <a:custGeom>
              <a:avLst/>
              <a:gdLst/>
              <a:ahLst/>
              <a:cxnLst/>
              <a:rect r="r" b="b" t="t" l="l"/>
              <a:pathLst>
                <a:path h="827827" w="862890">
                  <a:moveTo>
                    <a:pt x="431445" y="0"/>
                  </a:moveTo>
                  <a:cubicBezTo>
                    <a:pt x="193165" y="0"/>
                    <a:pt x="0" y="185315"/>
                    <a:pt x="0" y="413913"/>
                  </a:cubicBezTo>
                  <a:cubicBezTo>
                    <a:pt x="0" y="642512"/>
                    <a:pt x="193165" y="827827"/>
                    <a:pt x="431445" y="827827"/>
                  </a:cubicBezTo>
                  <a:cubicBezTo>
                    <a:pt x="669725" y="827827"/>
                    <a:pt x="862890" y="642512"/>
                    <a:pt x="862890" y="413913"/>
                  </a:cubicBezTo>
                  <a:cubicBezTo>
                    <a:pt x="862890" y="185315"/>
                    <a:pt x="669725" y="0"/>
                    <a:pt x="431445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80896" y="20459"/>
              <a:ext cx="701098" cy="72975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1431294" y="769289"/>
            <a:ext cx="4421361" cy="8748423"/>
            <a:chOff x="0" y="0"/>
            <a:chExt cx="2620010" cy="51841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6000">
              <a:off x="181330" y="154412"/>
              <a:ext cx="2258620" cy="4880394"/>
            </a:xfrm>
            <a:custGeom>
              <a:avLst/>
              <a:gdLst/>
              <a:ahLst/>
              <a:cxnLst/>
              <a:rect r="r" b="b" t="t" l="l"/>
              <a:pathLst>
                <a:path h="4880394" w="2258620">
                  <a:moveTo>
                    <a:pt x="2040723" y="204"/>
                  </a:moveTo>
                  <a:lnTo>
                    <a:pt x="1768943" y="678"/>
                  </a:lnTo>
                  <a:lnTo>
                    <a:pt x="1769043" y="57828"/>
                  </a:lnTo>
                  <a:cubicBezTo>
                    <a:pt x="1769156" y="122598"/>
                    <a:pt x="1715909" y="176031"/>
                    <a:pt x="1651139" y="176144"/>
                  </a:cubicBezTo>
                  <a:lnTo>
                    <a:pt x="602121" y="177975"/>
                  </a:lnTo>
                  <a:cubicBezTo>
                    <a:pt x="537351" y="178088"/>
                    <a:pt x="483918" y="124841"/>
                    <a:pt x="483805" y="60071"/>
                  </a:cubicBezTo>
                  <a:lnTo>
                    <a:pt x="483705" y="2921"/>
                  </a:lnTo>
                  <a:lnTo>
                    <a:pt x="209386" y="3400"/>
                  </a:lnTo>
                  <a:cubicBezTo>
                    <a:pt x="93816" y="3602"/>
                    <a:pt x="0" y="97745"/>
                    <a:pt x="202" y="213315"/>
                  </a:cubicBezTo>
                  <a:lnTo>
                    <a:pt x="7982" y="4671008"/>
                  </a:lnTo>
                  <a:cubicBezTo>
                    <a:pt x="8184" y="4786578"/>
                    <a:pt x="102327" y="4880394"/>
                    <a:pt x="217897" y="4880192"/>
                  </a:cubicBezTo>
                  <a:lnTo>
                    <a:pt x="2049234" y="4876996"/>
                  </a:lnTo>
                  <a:cubicBezTo>
                    <a:pt x="2164804" y="4876794"/>
                    <a:pt x="2258620" y="4782650"/>
                    <a:pt x="2258418" y="4667081"/>
                  </a:cubicBezTo>
                  <a:lnTo>
                    <a:pt x="2250638" y="209387"/>
                  </a:lnTo>
                  <a:cubicBezTo>
                    <a:pt x="2251707" y="93815"/>
                    <a:pt x="2157563" y="0"/>
                    <a:pt x="2040723" y="203"/>
                  </a:cubicBezTo>
                  <a:close/>
                </a:path>
              </a:pathLst>
            </a:custGeom>
            <a:blipFill>
              <a:blip r:embed="rId3"/>
              <a:stretch>
                <a:fillRect l="-18591" t="-28050" r="-19362" b="-9977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606060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B8B8B8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E9E9E9"/>
            </a:solidFill>
          </p:spPr>
        </p:sp>
      </p:grp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42000">
            <a:off x="-62156" y="-111328"/>
            <a:ext cx="18412311" cy="10509657"/>
          </a:xfrm>
          <a:custGeom>
            <a:avLst/>
            <a:gdLst/>
            <a:ahLst/>
            <a:cxnLst/>
            <a:rect r="r" b="b" t="t" l="l"/>
            <a:pathLst>
              <a:path h="10509657" w="18412311">
                <a:moveTo>
                  <a:pt x="0" y="223424"/>
                </a:moveTo>
                <a:lnTo>
                  <a:pt x="18286635" y="0"/>
                </a:lnTo>
                <a:lnTo>
                  <a:pt x="18412312" y="10286232"/>
                </a:lnTo>
                <a:lnTo>
                  <a:pt x="125677" y="10509656"/>
                </a:lnTo>
                <a:lnTo>
                  <a:pt x="0" y="223424"/>
                </a:lnTo>
                <a:close/>
              </a:path>
            </a:pathLst>
          </a:custGeom>
          <a:blipFill>
            <a:blip r:embed="rId2"/>
            <a:stretch>
              <a:fillRect l="-6979" t="-49824" r="-6979" b="-4982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08296">
            <a:off x="1989058" y="4295292"/>
            <a:ext cx="5412012" cy="5412012"/>
          </a:xfrm>
          <a:custGeom>
            <a:avLst/>
            <a:gdLst/>
            <a:ahLst/>
            <a:cxnLst/>
            <a:rect r="r" b="b" t="t" l="l"/>
            <a:pathLst>
              <a:path h="5412012" w="5412012">
                <a:moveTo>
                  <a:pt x="0" y="0"/>
                </a:moveTo>
                <a:lnTo>
                  <a:pt x="5412012" y="0"/>
                </a:lnTo>
                <a:lnTo>
                  <a:pt x="5412012" y="5412011"/>
                </a:lnTo>
                <a:lnTo>
                  <a:pt x="0" y="541201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031747" y="441334"/>
            <a:ext cx="6795378" cy="5096534"/>
          </a:xfrm>
          <a:custGeom>
            <a:avLst/>
            <a:gdLst/>
            <a:ahLst/>
            <a:cxnLst/>
            <a:rect r="r" b="b" t="t" l="l"/>
            <a:pathLst>
              <a:path h="5096534" w="6795378">
                <a:moveTo>
                  <a:pt x="0" y="0"/>
                </a:moveTo>
                <a:lnTo>
                  <a:pt x="6795378" y="0"/>
                </a:lnTo>
                <a:lnTo>
                  <a:pt x="6795378" y="5096534"/>
                </a:lnTo>
                <a:lnTo>
                  <a:pt x="0" y="50965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095838" y="5707379"/>
            <a:ext cx="9163462" cy="3550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99"/>
              </a:lnSpc>
            </a:pPr>
            <a:r>
              <a:rPr lang="en-US" sz="4499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b="true" sz="4499" u="sng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Integrace s dalšími zařízeními</a:t>
            </a:r>
          </a:p>
          <a:p>
            <a:pPr algn="ctr">
              <a:lnSpc>
                <a:spcPts val="5459"/>
              </a:lnSpc>
            </a:pPr>
            <a:r>
              <a:rPr lang="en-US" sz="3899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- Některé telefony mohou spolupracovat s chytrými hodinkami nebo fitness náramky pro přesnější měření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601321"/>
            <a:ext cx="9638687" cy="3133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79"/>
              </a:lnSpc>
            </a:pPr>
            <a:r>
              <a:rPr lang="en-US" b="true" sz="4699" u="sng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Uživatelské vstupy</a:t>
            </a:r>
          </a:p>
          <a:p>
            <a:pPr algn="ctr">
              <a:lnSpc>
                <a:spcPts val="6019"/>
              </a:lnSpc>
            </a:pPr>
            <a:r>
              <a:rPr lang="en-US" sz="4299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- Aplikace mohou požadovat informace o výšce, váze a věku pro přesnější odhady</a:t>
            </a:r>
          </a:p>
        </p:txBody>
      </p:sp>
    </p:spTree>
  </p:cSld>
  <p:clrMapOvr>
    <a:masterClrMapping/>
  </p:clrMapOvr>
  <p:transition spd="slow">
    <p:push dir="r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778000">
            <a:off x="-892010" y="-5020865"/>
            <a:ext cx="20072021" cy="20328731"/>
          </a:xfrm>
          <a:custGeom>
            <a:avLst/>
            <a:gdLst/>
            <a:ahLst/>
            <a:cxnLst/>
            <a:rect r="r" b="b" t="t" l="l"/>
            <a:pathLst>
              <a:path h="20328731" w="20072021">
                <a:moveTo>
                  <a:pt x="0" y="13221623"/>
                </a:moveTo>
                <a:lnTo>
                  <a:pt x="12634857" y="0"/>
                </a:lnTo>
                <a:lnTo>
                  <a:pt x="20072020" y="7107107"/>
                </a:lnTo>
                <a:lnTo>
                  <a:pt x="7437163" y="20328730"/>
                </a:lnTo>
                <a:lnTo>
                  <a:pt x="0" y="13221623"/>
                </a:lnTo>
                <a:close/>
              </a:path>
            </a:pathLst>
          </a:custGeom>
          <a:blipFill>
            <a:blip r:embed="rId2"/>
            <a:stretch>
              <a:fillRect l="-2261" t="-1601" r="-2261" b="-160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7585" y="2574881"/>
            <a:ext cx="7037311" cy="5137237"/>
          </a:xfrm>
          <a:custGeom>
            <a:avLst/>
            <a:gdLst/>
            <a:ahLst/>
            <a:cxnLst/>
            <a:rect r="r" b="b" t="t" l="l"/>
            <a:pathLst>
              <a:path h="5137237" w="7037311">
                <a:moveTo>
                  <a:pt x="0" y="0"/>
                </a:moveTo>
                <a:lnTo>
                  <a:pt x="7037311" y="0"/>
                </a:lnTo>
                <a:lnTo>
                  <a:pt x="7037311" y="5137238"/>
                </a:lnTo>
                <a:lnTo>
                  <a:pt x="0" y="51372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70453" y="6573603"/>
            <a:ext cx="9388847" cy="25135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57"/>
              </a:lnSpc>
            </a:pPr>
            <a:r>
              <a:rPr lang="en-US" b="true" sz="5040" u="sng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Kontinuální vylepšování</a:t>
            </a:r>
          </a:p>
          <a:p>
            <a:pPr algn="ctr">
              <a:lnSpc>
                <a:spcPts val="6306"/>
              </a:lnSpc>
            </a:pPr>
            <a:r>
              <a:rPr lang="en-US" sz="4504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- Výrobci neustále zlepšují algoritmy a přesnost měření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334969" y="1335355"/>
            <a:ext cx="8924331" cy="4889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64"/>
              </a:lnSpc>
            </a:pPr>
            <a:r>
              <a:rPr lang="en-US" b="true" sz="4974" u="sng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Omezení</a:t>
            </a:r>
          </a:p>
          <a:p>
            <a:pPr algn="l">
              <a:lnSpc>
                <a:spcPts val="6314"/>
              </a:lnSpc>
            </a:pPr>
            <a:r>
              <a:rPr lang="en-US" sz="451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 - Přesnost může být ovlivněna umístěním telefonu (v kapse, v tašce)</a:t>
            </a:r>
          </a:p>
          <a:p>
            <a:pPr algn="l">
              <a:lnSpc>
                <a:spcPts val="6314"/>
              </a:lnSpc>
            </a:pPr>
            <a:r>
              <a:rPr lang="en-US" sz="4510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- Některé aktivity mohou být hůře detekovatelné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280646" y="9049500"/>
            <a:ext cx="20585603" cy="5264356"/>
            <a:chOff x="0" y="0"/>
            <a:chExt cx="4274726" cy="109317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1093176"/>
            </a:xfrm>
            <a:custGeom>
              <a:avLst/>
              <a:gdLst/>
              <a:ahLst/>
              <a:cxnLst/>
              <a:rect r="r" b="b" t="t" l="l"/>
              <a:pathLst>
                <a:path h="1093176" w="4274726">
                  <a:moveTo>
                    <a:pt x="2137363" y="0"/>
                  </a:moveTo>
                  <a:cubicBezTo>
                    <a:pt x="956930" y="0"/>
                    <a:pt x="0" y="244716"/>
                    <a:pt x="0" y="546588"/>
                  </a:cubicBezTo>
                  <a:cubicBezTo>
                    <a:pt x="0" y="848460"/>
                    <a:pt x="956930" y="1093176"/>
                    <a:pt x="2137363" y="1093176"/>
                  </a:cubicBezTo>
                  <a:cubicBezTo>
                    <a:pt x="3317796" y="1093176"/>
                    <a:pt x="4274726" y="848460"/>
                    <a:pt x="4274726" y="546588"/>
                  </a:cubicBezTo>
                  <a:cubicBezTo>
                    <a:pt x="4274726" y="244716"/>
                    <a:pt x="3317796" y="0"/>
                    <a:pt x="2137363" y="0"/>
                  </a:cubicBezTo>
                  <a:close/>
                </a:path>
              </a:pathLst>
            </a:custGeom>
            <a:solidFill>
              <a:srgbClr val="335AC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400756" y="45335"/>
              <a:ext cx="3473215" cy="9453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7274496" y="6851791"/>
            <a:ext cx="3475318" cy="6876514"/>
            <a:chOff x="0" y="0"/>
            <a:chExt cx="2620010" cy="51841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t="0" r="-58351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9983985" y="7565539"/>
            <a:ext cx="2919979" cy="5777681"/>
            <a:chOff x="0" y="0"/>
            <a:chExt cx="2620010" cy="518414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t="0" r="-58351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25" id="25"/>
          <p:cNvGrpSpPr>
            <a:grpSpLocks noChangeAspect="true"/>
          </p:cNvGrpSpPr>
          <p:nvPr/>
        </p:nvGrpSpPr>
        <p:grpSpPr>
          <a:xfrm rot="0">
            <a:off x="4824550" y="7401208"/>
            <a:ext cx="2919979" cy="5777681"/>
            <a:chOff x="0" y="0"/>
            <a:chExt cx="2620010" cy="518414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t="0" r="-58351" b="0"/>
              </a:stretch>
            </a:blip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3" id="3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4" id="3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35" id="35"/>
          <p:cNvGrpSpPr>
            <a:grpSpLocks noChangeAspect="true"/>
          </p:cNvGrpSpPr>
          <p:nvPr/>
        </p:nvGrpSpPr>
        <p:grpSpPr>
          <a:xfrm rot="0">
            <a:off x="12418180" y="8898575"/>
            <a:ext cx="2246277" cy="4444645"/>
            <a:chOff x="0" y="0"/>
            <a:chExt cx="2620010" cy="5184140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7" id="3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t="0" r="-58351" b="0"/>
              </a:stretch>
            </a:blipFill>
          </p:spPr>
        </p:sp>
        <p:sp>
          <p:nvSpPr>
            <p:cNvPr name="Freeform 38" id="3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39" id="3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0" id="4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1" id="4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2" id="4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3" id="4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4" id="4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45" id="45"/>
          <p:cNvGrpSpPr>
            <a:grpSpLocks noChangeAspect="true"/>
          </p:cNvGrpSpPr>
          <p:nvPr/>
        </p:nvGrpSpPr>
        <p:grpSpPr>
          <a:xfrm rot="0">
            <a:off x="2965458" y="8898575"/>
            <a:ext cx="2246277" cy="4444645"/>
            <a:chOff x="0" y="0"/>
            <a:chExt cx="2620010" cy="518414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7" id="47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2"/>
              <a:stretch>
                <a:fillRect l="-58351" t="0" r="-58351" b="0"/>
              </a:stretch>
            </a:blipFill>
          </p:spPr>
        </p:sp>
        <p:sp>
          <p:nvSpPr>
            <p:cNvPr name="Freeform 48" id="48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49" id="49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0" id="50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1" id="51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2" id="52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3" id="53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4" id="54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name="TextBox 55" id="55"/>
          <p:cNvSpPr txBox="true"/>
          <p:nvPr/>
        </p:nvSpPr>
        <p:spPr>
          <a:xfrm rot="0">
            <a:off x="6860143" y="900072"/>
            <a:ext cx="4567714" cy="19323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819"/>
              </a:lnSpc>
            </a:pPr>
            <a:r>
              <a:rPr lang="en-US" sz="11299">
                <a:solidFill>
                  <a:srgbClr val="1F202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Závěr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4502293" y="3243478"/>
            <a:ext cx="9019725" cy="3101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b="true">
                <a:solidFill>
                  <a:srgbClr val="1F2020"/>
                </a:solidFill>
                <a:latin typeface="Poppins Bold"/>
                <a:ea typeface="Poppins Bold"/>
                <a:cs typeface="Poppins Bold"/>
                <a:sym typeface="Poppins Bold"/>
              </a:rPr>
              <a:t>Celkově jde o komplexní systém, který kombinuje hardwarové senzory s pokročilými softwarovými algoritmy pro co nejpřesnější měření fyzické aktivity.</a:t>
            </a: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DAGRvt6eYFE</dc:identifier>
  <dcterms:modified xsi:type="dcterms:W3CDTF">2011-08-01T06:04:30Z</dcterms:modified>
  <cp:revision>1</cp:revision>
  <dc:title>Jak funguje měření kroků a fyzické aktivity pomocí mobilního telefonu</dc:title>
</cp:coreProperties>
</file>

<file path=docProps/thumbnail.jpeg>
</file>